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73" r:id="rId4"/>
    <p:sldId id="274" r:id="rId5"/>
    <p:sldId id="282" r:id="rId6"/>
    <p:sldId id="284" r:id="rId7"/>
    <p:sldId id="285" r:id="rId8"/>
    <p:sldId id="286" r:id="rId9"/>
    <p:sldId id="287" r:id="rId10"/>
    <p:sldId id="288" r:id="rId11"/>
    <p:sldId id="289" r:id="rId12"/>
    <p:sldId id="291" r:id="rId13"/>
    <p:sldId id="290" r:id="rId14"/>
    <p:sldId id="292" r:id="rId15"/>
    <p:sldId id="293" r:id="rId16"/>
    <p:sldId id="294" r:id="rId17"/>
    <p:sldId id="29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DB003CB-675A-46B5-A19F-01ECEF330A26}" type="datetimeFigureOut">
              <a:rPr lang="en-US" smtClean="0"/>
              <a:pPr/>
              <a:t>12/16/2014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E6A8A39-388A-444E-84D3-2F50691F373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B003CB-675A-46B5-A19F-01ECEF330A26}" type="datetimeFigureOut">
              <a:rPr lang="en-US" smtClean="0"/>
              <a:pPr/>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A8A39-388A-444E-84D3-2F50691F373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DB003CB-675A-46B5-A19F-01ECEF330A26}" type="datetimeFigureOut">
              <a:rPr lang="en-US" smtClean="0"/>
              <a:pPr/>
              <a:t>12/16/2014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E6A8A39-388A-444E-84D3-2F50691F373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DB003CB-675A-46B5-A19F-01ECEF330A26}" type="datetimeFigureOut">
              <a:rPr lang="en-US" smtClean="0"/>
              <a:pPr/>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E6A8A39-388A-444E-84D3-2F50691F3739}"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DB003CB-675A-46B5-A19F-01ECEF330A26}" type="datetimeFigureOut">
              <a:rPr lang="en-US" smtClean="0"/>
              <a:pPr/>
              <a:t>12/16/2014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E6A8A39-388A-444E-84D3-2F50691F3739}"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DB003CB-675A-46B5-A19F-01ECEF330A26}" type="datetimeFigureOut">
              <a:rPr lang="en-US" smtClean="0"/>
              <a:pPr/>
              <a:t>12/16/2014</a:t>
            </a:fld>
            <a:endParaRPr lang="en-US"/>
          </a:p>
        </p:txBody>
      </p:sp>
      <p:sp>
        <p:nvSpPr>
          <p:cNvPr id="10" name="Slide Number Placeholder 9"/>
          <p:cNvSpPr>
            <a:spLocks noGrp="1"/>
          </p:cNvSpPr>
          <p:nvPr>
            <p:ph type="sldNum" sz="quarter" idx="16"/>
          </p:nvPr>
        </p:nvSpPr>
        <p:spPr/>
        <p:txBody>
          <a:bodyPr rtlCol="0"/>
          <a:lstStyle/>
          <a:p>
            <a:fld id="{AE6A8A39-388A-444E-84D3-2F50691F3739}"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DB003CB-675A-46B5-A19F-01ECEF330A26}" type="datetimeFigureOut">
              <a:rPr lang="en-US" smtClean="0"/>
              <a:pPr/>
              <a:t>12/16/2014</a:t>
            </a:fld>
            <a:endParaRPr lang="en-US"/>
          </a:p>
        </p:txBody>
      </p:sp>
      <p:sp>
        <p:nvSpPr>
          <p:cNvPr id="12" name="Slide Number Placeholder 11"/>
          <p:cNvSpPr>
            <a:spLocks noGrp="1"/>
          </p:cNvSpPr>
          <p:nvPr>
            <p:ph type="sldNum" sz="quarter" idx="16"/>
          </p:nvPr>
        </p:nvSpPr>
        <p:spPr/>
        <p:txBody>
          <a:bodyPr rtlCol="0"/>
          <a:lstStyle/>
          <a:p>
            <a:fld id="{AE6A8A39-388A-444E-84D3-2F50691F3739}"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B003CB-675A-46B5-A19F-01ECEF330A26}" type="datetimeFigureOut">
              <a:rPr lang="en-US" smtClean="0"/>
              <a:pPr/>
              <a:t>12/16/2014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E6A8A39-388A-444E-84D3-2F50691F373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B003CB-675A-46B5-A19F-01ECEF330A26}" type="datetimeFigureOut">
              <a:rPr lang="en-US" smtClean="0"/>
              <a:pPr/>
              <a:t>12/16/2014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E6A8A39-388A-444E-84D3-2F50691F373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DB003CB-675A-46B5-A19F-01ECEF330A26}" type="datetimeFigureOut">
              <a:rPr lang="en-US" smtClean="0"/>
              <a:pPr/>
              <a:t>12/16/2014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E6A8A39-388A-444E-84D3-2F50691F3739}"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DB003CB-675A-46B5-A19F-01ECEF330A26}" type="datetimeFigureOut">
              <a:rPr lang="en-US" smtClean="0"/>
              <a:pPr/>
              <a:t>12/16/2014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E6A8A39-388A-444E-84D3-2F50691F3739}"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DB003CB-675A-46B5-A19F-01ECEF330A26}" type="datetimeFigureOut">
              <a:rPr lang="en-US" smtClean="0"/>
              <a:pPr/>
              <a:t>12/16/2014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E6A8A39-388A-444E-84D3-2F50691F373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Manifest Destiny and the Growing Nation</a:t>
            </a:r>
            <a:endParaRPr lang="en-US" dirty="0"/>
          </a:p>
        </p:txBody>
      </p:sp>
      <p:sp>
        <p:nvSpPr>
          <p:cNvPr id="3" name="Subtitle 2"/>
          <p:cNvSpPr>
            <a:spLocks noGrp="1"/>
          </p:cNvSpPr>
          <p:nvPr>
            <p:ph type="subTitle" idx="1"/>
          </p:nvPr>
        </p:nvSpPr>
        <p:spPr/>
        <p:txBody>
          <a:bodyPr/>
          <a:lstStyle/>
          <a:p>
            <a:r>
              <a:rPr lang="en-US" dirty="0" smtClean="0"/>
              <a:t>Chapter 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 –Timeline</a:t>
            </a:r>
            <a:endParaRPr lang="en-US" dirty="0"/>
          </a:p>
        </p:txBody>
      </p:sp>
      <p:sp>
        <p:nvSpPr>
          <p:cNvPr id="3" name="Content Placeholder 2"/>
          <p:cNvSpPr>
            <a:spLocks noGrp="1"/>
          </p:cNvSpPr>
          <p:nvPr>
            <p:ph sz="quarter" idx="1"/>
          </p:nvPr>
        </p:nvSpPr>
        <p:spPr/>
        <p:txBody>
          <a:bodyPr>
            <a:normAutofit/>
          </a:bodyPr>
          <a:lstStyle/>
          <a:p>
            <a:pPr>
              <a:buNone/>
            </a:pPr>
            <a:r>
              <a:rPr lang="en-US" sz="1800" dirty="0" smtClean="0"/>
              <a:t>1821- 	</a:t>
            </a:r>
            <a:r>
              <a:rPr lang="en-US" sz="1800" i="1" dirty="0" smtClean="0"/>
              <a:t>Moses Austin is ranted a huge tract of land in Texas for an American colony.</a:t>
            </a:r>
            <a:r>
              <a:rPr lang="en-US" sz="1800" dirty="0" smtClean="0"/>
              <a:t> </a:t>
            </a:r>
          </a:p>
          <a:p>
            <a:pPr>
              <a:buNone/>
            </a:pPr>
            <a:r>
              <a:rPr lang="en-US" sz="1800" dirty="0" smtClean="0"/>
              <a:t>1829- </a:t>
            </a:r>
            <a:r>
              <a:rPr lang="en-US" sz="1800" i="1" u="sng" dirty="0" smtClean="0">
                <a:solidFill>
                  <a:srgbClr val="00B050"/>
                </a:solidFill>
              </a:rPr>
              <a:t>Slavery</a:t>
            </a:r>
            <a:r>
              <a:rPr lang="en-US" sz="1800" i="1" dirty="0" smtClean="0">
                <a:solidFill>
                  <a:srgbClr val="00B050"/>
                </a:solidFill>
              </a:rPr>
              <a:t> is outlawed in Texas and the rest of Mexico</a:t>
            </a:r>
          </a:p>
          <a:p>
            <a:pPr>
              <a:buNone/>
            </a:pPr>
            <a:r>
              <a:rPr lang="en-US" sz="1800" dirty="0" smtClean="0"/>
              <a:t>1830-</a:t>
            </a:r>
            <a:r>
              <a:rPr lang="en-US" sz="1800" i="1" dirty="0" smtClean="0"/>
              <a:t> </a:t>
            </a:r>
            <a:r>
              <a:rPr lang="en-US" sz="1800" i="1" dirty="0" smtClean="0">
                <a:solidFill>
                  <a:schemeClr val="accent2">
                    <a:lumMod val="75000"/>
                  </a:schemeClr>
                </a:solidFill>
              </a:rPr>
              <a:t>25,000 Americans live in Texas, compared to 4,000 </a:t>
            </a:r>
            <a:r>
              <a:rPr lang="en-US" sz="1800" i="1" u="sng" dirty="0" err="1" smtClean="0">
                <a:solidFill>
                  <a:schemeClr val="accent2">
                    <a:lumMod val="75000"/>
                  </a:schemeClr>
                </a:solidFill>
              </a:rPr>
              <a:t>Tejanos</a:t>
            </a:r>
            <a:endParaRPr lang="en-US" sz="1800" i="1" u="sng" dirty="0" smtClean="0">
              <a:solidFill>
                <a:schemeClr val="accent2">
                  <a:lumMod val="75000"/>
                </a:schemeClr>
              </a:solidFill>
            </a:endParaRPr>
          </a:p>
          <a:p>
            <a:pPr>
              <a:buNone/>
            </a:pPr>
            <a:r>
              <a:rPr lang="en-US" sz="1800" dirty="0" smtClean="0"/>
              <a:t>1833-  </a:t>
            </a:r>
            <a:r>
              <a:rPr lang="en-US" sz="1800" i="1" u="sng" dirty="0" smtClean="0">
                <a:solidFill>
                  <a:schemeClr val="accent4">
                    <a:lumMod val="75000"/>
                  </a:schemeClr>
                </a:solidFill>
              </a:rPr>
              <a:t>Stephen F. Austin </a:t>
            </a:r>
            <a:r>
              <a:rPr lang="en-US" sz="1800" i="1" dirty="0" smtClean="0">
                <a:solidFill>
                  <a:schemeClr val="accent4">
                    <a:lumMod val="75000"/>
                  </a:schemeClr>
                </a:solidFill>
              </a:rPr>
              <a:t>travels to Mexico City to try to convince the government to reopen Texas to </a:t>
            </a:r>
            <a:r>
              <a:rPr lang="en-US" sz="1800" i="1" u="sng" dirty="0" smtClean="0">
                <a:solidFill>
                  <a:schemeClr val="accent4">
                    <a:lumMod val="75000"/>
                  </a:schemeClr>
                </a:solidFill>
              </a:rPr>
              <a:t>immigration </a:t>
            </a:r>
            <a:r>
              <a:rPr lang="en-US" sz="1800" i="1" dirty="0" smtClean="0">
                <a:solidFill>
                  <a:schemeClr val="accent4">
                    <a:lumMod val="75000"/>
                  </a:schemeClr>
                </a:solidFill>
              </a:rPr>
              <a:t>and make it a separate Mexican state. </a:t>
            </a:r>
            <a:r>
              <a:rPr lang="en-US" sz="1800" i="1" u="sng" dirty="0" smtClean="0">
                <a:solidFill>
                  <a:schemeClr val="accent4">
                    <a:lumMod val="75000"/>
                  </a:schemeClr>
                </a:solidFill>
              </a:rPr>
              <a:t>General Santa Anna</a:t>
            </a:r>
            <a:r>
              <a:rPr lang="en-US" sz="1800" i="1" dirty="0" smtClean="0">
                <a:solidFill>
                  <a:schemeClr val="accent4">
                    <a:lumMod val="75000"/>
                  </a:schemeClr>
                </a:solidFill>
              </a:rPr>
              <a:t> throws him in jail.</a:t>
            </a:r>
          </a:p>
          <a:p>
            <a:pPr>
              <a:buNone/>
            </a:pPr>
            <a:r>
              <a:rPr lang="en-US" sz="2500" i="1" dirty="0" smtClean="0"/>
              <a:t>1835 - </a:t>
            </a:r>
            <a:r>
              <a:rPr lang="en-US" sz="2500" i="1" dirty="0" smtClean="0">
                <a:solidFill>
                  <a:schemeClr val="accent1">
                    <a:lumMod val="75000"/>
                  </a:schemeClr>
                </a:solidFill>
              </a:rPr>
              <a:t>Texas revolts against the government. </a:t>
            </a:r>
            <a:r>
              <a:rPr lang="en-US" sz="2500" i="1" u="sng" dirty="0" smtClean="0">
                <a:solidFill>
                  <a:schemeClr val="accent1">
                    <a:lumMod val="75000"/>
                  </a:schemeClr>
                </a:solidFill>
              </a:rPr>
              <a:t>General Santa Anna</a:t>
            </a:r>
            <a:r>
              <a:rPr lang="en-US" sz="2500" i="1" dirty="0" smtClean="0">
                <a:solidFill>
                  <a:schemeClr val="accent1">
                    <a:lumMod val="75000"/>
                  </a:schemeClr>
                </a:solidFill>
              </a:rPr>
              <a:t> marches 6,000 troops into Texas to crush the rebels.</a:t>
            </a:r>
          </a:p>
          <a:p>
            <a:pPr>
              <a:buNone/>
            </a:pPr>
            <a:r>
              <a:rPr lang="en-US" sz="2500" dirty="0" smtClean="0"/>
              <a:t>March 1836-</a:t>
            </a:r>
          </a:p>
          <a:p>
            <a:pPr>
              <a:buNone/>
            </a:pPr>
            <a:endParaRPr lang="en-US" sz="2500" i="1" dirty="0" smtClean="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 –Timeline</a:t>
            </a:r>
            <a:endParaRPr lang="en-US" dirty="0"/>
          </a:p>
        </p:txBody>
      </p:sp>
      <p:sp>
        <p:nvSpPr>
          <p:cNvPr id="3" name="Content Placeholder 2"/>
          <p:cNvSpPr>
            <a:spLocks noGrp="1"/>
          </p:cNvSpPr>
          <p:nvPr>
            <p:ph sz="quarter" idx="1"/>
          </p:nvPr>
        </p:nvSpPr>
        <p:spPr/>
        <p:txBody>
          <a:bodyPr>
            <a:normAutofit/>
          </a:bodyPr>
          <a:lstStyle/>
          <a:p>
            <a:pPr>
              <a:buNone/>
            </a:pPr>
            <a:r>
              <a:rPr lang="en-US" sz="1800" dirty="0" smtClean="0"/>
              <a:t>1821- 	</a:t>
            </a:r>
            <a:r>
              <a:rPr lang="en-US" sz="1800" i="1" dirty="0" smtClean="0"/>
              <a:t>Moses Austin is ranted a huge tract of land in Texas for an American colony.</a:t>
            </a:r>
            <a:r>
              <a:rPr lang="en-US" sz="1800" dirty="0" smtClean="0"/>
              <a:t> </a:t>
            </a:r>
          </a:p>
          <a:p>
            <a:pPr>
              <a:buNone/>
            </a:pPr>
            <a:r>
              <a:rPr lang="en-US" sz="1800" dirty="0" smtClean="0"/>
              <a:t>1829- </a:t>
            </a:r>
            <a:r>
              <a:rPr lang="en-US" sz="1800" i="1" u="sng" dirty="0" smtClean="0">
                <a:solidFill>
                  <a:srgbClr val="00B050"/>
                </a:solidFill>
              </a:rPr>
              <a:t>Slavery</a:t>
            </a:r>
            <a:r>
              <a:rPr lang="en-US" sz="1800" i="1" dirty="0" smtClean="0">
                <a:solidFill>
                  <a:srgbClr val="00B050"/>
                </a:solidFill>
              </a:rPr>
              <a:t> is outlawed in Texas and the rest of Mexico</a:t>
            </a:r>
          </a:p>
          <a:p>
            <a:pPr>
              <a:buNone/>
            </a:pPr>
            <a:r>
              <a:rPr lang="en-US" sz="1800" dirty="0" smtClean="0"/>
              <a:t>1830-</a:t>
            </a:r>
            <a:r>
              <a:rPr lang="en-US" sz="1800" i="1" dirty="0" smtClean="0"/>
              <a:t> </a:t>
            </a:r>
            <a:r>
              <a:rPr lang="en-US" sz="1800" i="1" dirty="0" smtClean="0">
                <a:solidFill>
                  <a:schemeClr val="accent2">
                    <a:lumMod val="75000"/>
                  </a:schemeClr>
                </a:solidFill>
              </a:rPr>
              <a:t>25,000 Americans live in Texas, compared to 4,000 </a:t>
            </a:r>
            <a:r>
              <a:rPr lang="en-US" sz="1800" i="1" u="sng" dirty="0" err="1" smtClean="0">
                <a:solidFill>
                  <a:schemeClr val="accent2">
                    <a:lumMod val="75000"/>
                  </a:schemeClr>
                </a:solidFill>
              </a:rPr>
              <a:t>Tejanos</a:t>
            </a:r>
            <a:endParaRPr lang="en-US" sz="1800" i="1" u="sng" dirty="0" smtClean="0">
              <a:solidFill>
                <a:schemeClr val="accent2">
                  <a:lumMod val="75000"/>
                </a:schemeClr>
              </a:solidFill>
            </a:endParaRPr>
          </a:p>
          <a:p>
            <a:pPr>
              <a:buNone/>
            </a:pPr>
            <a:r>
              <a:rPr lang="en-US" sz="1800" dirty="0" smtClean="0"/>
              <a:t>1833-  </a:t>
            </a:r>
            <a:r>
              <a:rPr lang="en-US" sz="1800" i="1" u="sng" dirty="0" smtClean="0">
                <a:solidFill>
                  <a:schemeClr val="accent4">
                    <a:lumMod val="75000"/>
                  </a:schemeClr>
                </a:solidFill>
              </a:rPr>
              <a:t>Stephen F. Austin </a:t>
            </a:r>
            <a:r>
              <a:rPr lang="en-US" sz="1800" i="1" dirty="0" smtClean="0">
                <a:solidFill>
                  <a:schemeClr val="accent4">
                    <a:lumMod val="75000"/>
                  </a:schemeClr>
                </a:solidFill>
              </a:rPr>
              <a:t>travels to Mexico City to try to convince the government to reopen Texas to </a:t>
            </a:r>
            <a:r>
              <a:rPr lang="en-US" sz="1800" i="1" u="sng" dirty="0" smtClean="0">
                <a:solidFill>
                  <a:schemeClr val="accent4">
                    <a:lumMod val="75000"/>
                  </a:schemeClr>
                </a:solidFill>
              </a:rPr>
              <a:t>immigration </a:t>
            </a:r>
            <a:r>
              <a:rPr lang="en-US" sz="1800" i="1" dirty="0" smtClean="0">
                <a:solidFill>
                  <a:schemeClr val="accent4">
                    <a:lumMod val="75000"/>
                  </a:schemeClr>
                </a:solidFill>
              </a:rPr>
              <a:t>and make it a separate Mexican state. </a:t>
            </a:r>
            <a:r>
              <a:rPr lang="en-US" sz="1800" i="1" u="sng" dirty="0" smtClean="0">
                <a:solidFill>
                  <a:schemeClr val="accent4">
                    <a:lumMod val="75000"/>
                  </a:schemeClr>
                </a:solidFill>
              </a:rPr>
              <a:t>General Santa Anna</a:t>
            </a:r>
            <a:r>
              <a:rPr lang="en-US" sz="1800" i="1" dirty="0" smtClean="0">
                <a:solidFill>
                  <a:schemeClr val="accent4">
                    <a:lumMod val="75000"/>
                  </a:schemeClr>
                </a:solidFill>
              </a:rPr>
              <a:t> throws him in jail.</a:t>
            </a:r>
          </a:p>
          <a:p>
            <a:pPr>
              <a:buNone/>
            </a:pPr>
            <a:r>
              <a:rPr lang="en-US" sz="1800" i="1" dirty="0" smtClean="0"/>
              <a:t>1835 - </a:t>
            </a:r>
            <a:r>
              <a:rPr lang="en-US" sz="1800" i="1" dirty="0" smtClean="0">
                <a:solidFill>
                  <a:schemeClr val="accent1">
                    <a:lumMod val="75000"/>
                  </a:schemeClr>
                </a:solidFill>
              </a:rPr>
              <a:t>Texas revolts against the government. </a:t>
            </a:r>
            <a:r>
              <a:rPr lang="en-US" sz="1800" i="1" u="sng" dirty="0" smtClean="0">
                <a:solidFill>
                  <a:schemeClr val="accent1">
                    <a:lumMod val="75000"/>
                  </a:schemeClr>
                </a:solidFill>
              </a:rPr>
              <a:t>General Santa Anna</a:t>
            </a:r>
            <a:r>
              <a:rPr lang="en-US" sz="1800" i="1" dirty="0" smtClean="0">
                <a:solidFill>
                  <a:schemeClr val="accent1">
                    <a:lumMod val="75000"/>
                  </a:schemeClr>
                </a:solidFill>
              </a:rPr>
              <a:t> marches 6,000 troops into Texas to crush the rebels</a:t>
            </a:r>
            <a:r>
              <a:rPr lang="en-US" sz="2000" i="1" dirty="0" smtClean="0">
                <a:solidFill>
                  <a:schemeClr val="accent1">
                    <a:lumMod val="75000"/>
                  </a:schemeClr>
                </a:solidFill>
              </a:rPr>
              <a:t>.</a:t>
            </a:r>
          </a:p>
          <a:p>
            <a:pPr>
              <a:buNone/>
            </a:pPr>
            <a:r>
              <a:rPr lang="en-US" sz="2500" dirty="0" smtClean="0"/>
              <a:t>March 1836- </a:t>
            </a:r>
            <a:r>
              <a:rPr lang="en-US" sz="2500" dirty="0" smtClean="0">
                <a:solidFill>
                  <a:srgbClr val="FF0000"/>
                </a:solidFill>
              </a:rPr>
              <a:t>The Texans are defeated at the </a:t>
            </a:r>
            <a:r>
              <a:rPr lang="en-US" sz="2500" u="sng" dirty="0" smtClean="0">
                <a:solidFill>
                  <a:srgbClr val="FF0000"/>
                </a:solidFill>
              </a:rPr>
              <a:t>Alamo</a:t>
            </a:r>
            <a:r>
              <a:rPr lang="en-US" sz="2500" dirty="0" smtClean="0">
                <a:solidFill>
                  <a:srgbClr val="FF0000"/>
                </a:solidFill>
              </a:rPr>
              <a:t>, with no survivors.</a:t>
            </a:r>
          </a:p>
          <a:p>
            <a:pPr>
              <a:buNone/>
            </a:pPr>
            <a:r>
              <a:rPr lang="en-US" sz="2500" dirty="0" smtClean="0"/>
              <a:t>April 1836 -</a:t>
            </a:r>
          </a:p>
          <a:p>
            <a:pPr>
              <a:buNone/>
            </a:pPr>
            <a:endParaRPr lang="en-US" sz="2500" i="1" dirty="0" smtClean="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 –Timeline</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sz="1800" dirty="0" smtClean="0"/>
              <a:t>1821- 	</a:t>
            </a:r>
            <a:r>
              <a:rPr lang="en-US" sz="1800" i="1" dirty="0" smtClean="0"/>
              <a:t>Moses Austin is ranted a huge tract of land in Texas for an American colony.</a:t>
            </a:r>
            <a:r>
              <a:rPr lang="en-US" sz="1800" dirty="0" smtClean="0"/>
              <a:t> </a:t>
            </a:r>
          </a:p>
          <a:p>
            <a:pPr>
              <a:buNone/>
            </a:pPr>
            <a:r>
              <a:rPr lang="en-US" sz="1800" dirty="0" smtClean="0"/>
              <a:t>1829- </a:t>
            </a:r>
            <a:r>
              <a:rPr lang="en-US" sz="1800" i="1" u="sng" dirty="0" smtClean="0">
                <a:solidFill>
                  <a:srgbClr val="00B050"/>
                </a:solidFill>
              </a:rPr>
              <a:t>Slavery</a:t>
            </a:r>
            <a:r>
              <a:rPr lang="en-US" sz="1800" i="1" dirty="0" smtClean="0">
                <a:solidFill>
                  <a:srgbClr val="00B050"/>
                </a:solidFill>
              </a:rPr>
              <a:t> is outlawed in Texas and the rest of Mexico</a:t>
            </a:r>
          </a:p>
          <a:p>
            <a:pPr>
              <a:buNone/>
            </a:pPr>
            <a:r>
              <a:rPr lang="en-US" sz="1800" dirty="0" smtClean="0"/>
              <a:t>1830-</a:t>
            </a:r>
            <a:r>
              <a:rPr lang="en-US" sz="1800" i="1" dirty="0" smtClean="0"/>
              <a:t> </a:t>
            </a:r>
            <a:r>
              <a:rPr lang="en-US" sz="1800" i="1" dirty="0" smtClean="0">
                <a:solidFill>
                  <a:schemeClr val="accent2">
                    <a:lumMod val="75000"/>
                  </a:schemeClr>
                </a:solidFill>
              </a:rPr>
              <a:t>25,000 Americans live in Texas, compared to 4,000 </a:t>
            </a:r>
            <a:r>
              <a:rPr lang="en-US" sz="1800" i="1" u="sng" dirty="0" err="1" smtClean="0">
                <a:solidFill>
                  <a:schemeClr val="accent2">
                    <a:lumMod val="75000"/>
                  </a:schemeClr>
                </a:solidFill>
              </a:rPr>
              <a:t>Tejanos</a:t>
            </a:r>
            <a:endParaRPr lang="en-US" sz="1800" i="1" u="sng" dirty="0" smtClean="0">
              <a:solidFill>
                <a:schemeClr val="accent2">
                  <a:lumMod val="75000"/>
                </a:schemeClr>
              </a:solidFill>
            </a:endParaRPr>
          </a:p>
          <a:p>
            <a:pPr>
              <a:buNone/>
            </a:pPr>
            <a:r>
              <a:rPr lang="en-US" sz="1800" dirty="0" smtClean="0"/>
              <a:t>1833-  </a:t>
            </a:r>
            <a:r>
              <a:rPr lang="en-US" sz="1800" i="1" u="sng" dirty="0" smtClean="0">
                <a:solidFill>
                  <a:schemeClr val="accent4">
                    <a:lumMod val="75000"/>
                  </a:schemeClr>
                </a:solidFill>
              </a:rPr>
              <a:t>Stephen F. Austin </a:t>
            </a:r>
            <a:r>
              <a:rPr lang="en-US" sz="1800" i="1" dirty="0" smtClean="0">
                <a:solidFill>
                  <a:schemeClr val="accent4">
                    <a:lumMod val="75000"/>
                  </a:schemeClr>
                </a:solidFill>
              </a:rPr>
              <a:t>travels to Mexico City to try to convince the government to reopen Texas to </a:t>
            </a:r>
            <a:r>
              <a:rPr lang="en-US" sz="1800" i="1" u="sng" dirty="0" smtClean="0">
                <a:solidFill>
                  <a:schemeClr val="accent4">
                    <a:lumMod val="75000"/>
                  </a:schemeClr>
                </a:solidFill>
              </a:rPr>
              <a:t>immigration </a:t>
            </a:r>
            <a:r>
              <a:rPr lang="en-US" sz="1800" i="1" dirty="0" smtClean="0">
                <a:solidFill>
                  <a:schemeClr val="accent4">
                    <a:lumMod val="75000"/>
                  </a:schemeClr>
                </a:solidFill>
              </a:rPr>
              <a:t>and make it a separate Mexican state. </a:t>
            </a:r>
            <a:r>
              <a:rPr lang="en-US" sz="1800" i="1" u="sng" dirty="0" smtClean="0">
                <a:solidFill>
                  <a:schemeClr val="accent4">
                    <a:lumMod val="75000"/>
                  </a:schemeClr>
                </a:solidFill>
              </a:rPr>
              <a:t>General Santa Anna</a:t>
            </a:r>
            <a:r>
              <a:rPr lang="en-US" sz="1800" i="1" dirty="0" smtClean="0">
                <a:solidFill>
                  <a:schemeClr val="accent4">
                    <a:lumMod val="75000"/>
                  </a:schemeClr>
                </a:solidFill>
              </a:rPr>
              <a:t> throws him in jail.</a:t>
            </a:r>
          </a:p>
          <a:p>
            <a:pPr>
              <a:buNone/>
            </a:pPr>
            <a:r>
              <a:rPr lang="en-US" sz="1800" i="1" dirty="0" smtClean="0"/>
              <a:t>1835 - </a:t>
            </a:r>
            <a:r>
              <a:rPr lang="en-US" sz="1800" i="1" dirty="0" smtClean="0">
                <a:solidFill>
                  <a:schemeClr val="accent1">
                    <a:lumMod val="75000"/>
                  </a:schemeClr>
                </a:solidFill>
              </a:rPr>
              <a:t>Texas revolts against the government. </a:t>
            </a:r>
            <a:r>
              <a:rPr lang="en-US" sz="1800" i="1" u="sng" dirty="0" smtClean="0">
                <a:solidFill>
                  <a:schemeClr val="accent1">
                    <a:lumMod val="75000"/>
                  </a:schemeClr>
                </a:solidFill>
              </a:rPr>
              <a:t>General Santa Anna</a:t>
            </a:r>
            <a:r>
              <a:rPr lang="en-US" sz="1800" i="1" dirty="0" smtClean="0">
                <a:solidFill>
                  <a:schemeClr val="accent1">
                    <a:lumMod val="75000"/>
                  </a:schemeClr>
                </a:solidFill>
              </a:rPr>
              <a:t> marches 6,000 troops into Texas to crush the rebels</a:t>
            </a:r>
            <a:r>
              <a:rPr lang="en-US" sz="2000" i="1" dirty="0" smtClean="0">
                <a:solidFill>
                  <a:schemeClr val="accent1">
                    <a:lumMod val="75000"/>
                  </a:schemeClr>
                </a:solidFill>
              </a:rPr>
              <a:t>.</a:t>
            </a:r>
          </a:p>
          <a:p>
            <a:pPr>
              <a:buNone/>
            </a:pPr>
            <a:r>
              <a:rPr lang="en-US" sz="1800" dirty="0" smtClean="0"/>
              <a:t>March 1836- </a:t>
            </a:r>
            <a:r>
              <a:rPr lang="en-US" sz="1800" dirty="0" smtClean="0">
                <a:solidFill>
                  <a:srgbClr val="FF0000"/>
                </a:solidFill>
              </a:rPr>
              <a:t>The Texans are defeated at the </a:t>
            </a:r>
            <a:r>
              <a:rPr lang="en-US" sz="1800" u="sng" dirty="0" smtClean="0">
                <a:solidFill>
                  <a:srgbClr val="FF0000"/>
                </a:solidFill>
              </a:rPr>
              <a:t>Alamo</a:t>
            </a:r>
            <a:r>
              <a:rPr lang="en-US" sz="1800" dirty="0" smtClean="0">
                <a:solidFill>
                  <a:srgbClr val="FF0000"/>
                </a:solidFill>
              </a:rPr>
              <a:t>, with no survivors.</a:t>
            </a:r>
          </a:p>
          <a:p>
            <a:pPr>
              <a:buNone/>
            </a:pPr>
            <a:r>
              <a:rPr lang="en-US" sz="2500" dirty="0" smtClean="0"/>
              <a:t>April 1836 - </a:t>
            </a:r>
            <a:r>
              <a:rPr lang="en-US" sz="2500" dirty="0" smtClean="0">
                <a:solidFill>
                  <a:srgbClr val="00B050"/>
                </a:solidFill>
              </a:rPr>
              <a:t>Texans yell “Remember the Alamo!” as they surprise attack and defeat the Mexican army near the San Jacinto River. Santa Anna is captured. </a:t>
            </a:r>
          </a:p>
          <a:p>
            <a:pPr>
              <a:buNone/>
            </a:pPr>
            <a:r>
              <a:rPr lang="en-US" sz="2500" dirty="0" smtClean="0"/>
              <a:t>1836-1845-</a:t>
            </a:r>
          </a:p>
          <a:p>
            <a:pPr>
              <a:buNone/>
            </a:pPr>
            <a:endParaRPr lang="en-US" sz="2500" i="1" dirty="0" smtClean="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 –Timeline</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sz="1800" dirty="0" smtClean="0"/>
              <a:t>1821- 	</a:t>
            </a:r>
            <a:r>
              <a:rPr lang="en-US" sz="1800" i="1" dirty="0" smtClean="0"/>
              <a:t>Moses Austin is ranted a huge tract of land in Texas for an American colony.</a:t>
            </a:r>
            <a:r>
              <a:rPr lang="en-US" sz="1800" dirty="0" smtClean="0"/>
              <a:t> </a:t>
            </a:r>
          </a:p>
          <a:p>
            <a:pPr>
              <a:buNone/>
            </a:pPr>
            <a:r>
              <a:rPr lang="en-US" sz="1800" dirty="0" smtClean="0"/>
              <a:t>1829- </a:t>
            </a:r>
            <a:r>
              <a:rPr lang="en-US" sz="1800" i="1" u="sng" dirty="0" smtClean="0">
                <a:solidFill>
                  <a:srgbClr val="00B050"/>
                </a:solidFill>
              </a:rPr>
              <a:t>Slavery</a:t>
            </a:r>
            <a:r>
              <a:rPr lang="en-US" sz="1800" i="1" dirty="0" smtClean="0">
                <a:solidFill>
                  <a:srgbClr val="00B050"/>
                </a:solidFill>
              </a:rPr>
              <a:t> is outlawed in Texas and the rest of Mexico</a:t>
            </a:r>
          </a:p>
          <a:p>
            <a:pPr>
              <a:buNone/>
            </a:pPr>
            <a:r>
              <a:rPr lang="en-US" sz="1800" dirty="0" smtClean="0"/>
              <a:t>1830-</a:t>
            </a:r>
            <a:r>
              <a:rPr lang="en-US" sz="1800" i="1" dirty="0" smtClean="0"/>
              <a:t> </a:t>
            </a:r>
            <a:r>
              <a:rPr lang="en-US" sz="1800" i="1" dirty="0" smtClean="0">
                <a:solidFill>
                  <a:schemeClr val="accent2">
                    <a:lumMod val="75000"/>
                  </a:schemeClr>
                </a:solidFill>
              </a:rPr>
              <a:t>25,000 Americans live in Texas, compared to 4,000 </a:t>
            </a:r>
            <a:r>
              <a:rPr lang="en-US" sz="1800" i="1" u="sng" dirty="0" err="1" smtClean="0">
                <a:solidFill>
                  <a:schemeClr val="accent2">
                    <a:lumMod val="75000"/>
                  </a:schemeClr>
                </a:solidFill>
              </a:rPr>
              <a:t>Tejanos</a:t>
            </a:r>
            <a:endParaRPr lang="en-US" sz="1800" i="1" u="sng" dirty="0" smtClean="0">
              <a:solidFill>
                <a:schemeClr val="accent2">
                  <a:lumMod val="75000"/>
                </a:schemeClr>
              </a:solidFill>
            </a:endParaRPr>
          </a:p>
          <a:p>
            <a:pPr>
              <a:buNone/>
            </a:pPr>
            <a:r>
              <a:rPr lang="en-US" sz="1800" dirty="0" smtClean="0"/>
              <a:t>1833-  </a:t>
            </a:r>
            <a:r>
              <a:rPr lang="en-US" sz="1800" i="1" u="sng" dirty="0" smtClean="0">
                <a:solidFill>
                  <a:schemeClr val="accent4">
                    <a:lumMod val="75000"/>
                  </a:schemeClr>
                </a:solidFill>
              </a:rPr>
              <a:t>Stephen F. Austin </a:t>
            </a:r>
            <a:r>
              <a:rPr lang="en-US" sz="1800" i="1" dirty="0" smtClean="0">
                <a:solidFill>
                  <a:schemeClr val="accent4">
                    <a:lumMod val="75000"/>
                  </a:schemeClr>
                </a:solidFill>
              </a:rPr>
              <a:t>travels to Mexico City to try to convince the government to reopen Texas to </a:t>
            </a:r>
            <a:r>
              <a:rPr lang="en-US" sz="1800" i="1" u="sng" dirty="0" smtClean="0">
                <a:solidFill>
                  <a:schemeClr val="accent4">
                    <a:lumMod val="75000"/>
                  </a:schemeClr>
                </a:solidFill>
              </a:rPr>
              <a:t>immigration </a:t>
            </a:r>
            <a:r>
              <a:rPr lang="en-US" sz="1800" i="1" dirty="0" smtClean="0">
                <a:solidFill>
                  <a:schemeClr val="accent4">
                    <a:lumMod val="75000"/>
                  </a:schemeClr>
                </a:solidFill>
              </a:rPr>
              <a:t>and make it a separate Mexican state. </a:t>
            </a:r>
            <a:r>
              <a:rPr lang="en-US" sz="1800" i="1" u="sng" dirty="0" smtClean="0">
                <a:solidFill>
                  <a:schemeClr val="accent4">
                    <a:lumMod val="75000"/>
                  </a:schemeClr>
                </a:solidFill>
              </a:rPr>
              <a:t>General Santa Anna</a:t>
            </a:r>
            <a:r>
              <a:rPr lang="en-US" sz="1800" i="1" dirty="0" smtClean="0">
                <a:solidFill>
                  <a:schemeClr val="accent4">
                    <a:lumMod val="75000"/>
                  </a:schemeClr>
                </a:solidFill>
              </a:rPr>
              <a:t> throws him in jail.</a:t>
            </a:r>
          </a:p>
          <a:p>
            <a:pPr>
              <a:buNone/>
            </a:pPr>
            <a:r>
              <a:rPr lang="en-US" sz="1800" i="1" dirty="0" smtClean="0"/>
              <a:t>1835 - </a:t>
            </a:r>
            <a:r>
              <a:rPr lang="en-US" sz="1800" i="1" dirty="0" smtClean="0">
                <a:solidFill>
                  <a:schemeClr val="accent1">
                    <a:lumMod val="75000"/>
                  </a:schemeClr>
                </a:solidFill>
              </a:rPr>
              <a:t>Texas revolts against the government. </a:t>
            </a:r>
            <a:r>
              <a:rPr lang="en-US" sz="1800" i="1" u="sng" dirty="0" smtClean="0">
                <a:solidFill>
                  <a:schemeClr val="accent1">
                    <a:lumMod val="75000"/>
                  </a:schemeClr>
                </a:solidFill>
              </a:rPr>
              <a:t>General Santa Anna</a:t>
            </a:r>
            <a:r>
              <a:rPr lang="en-US" sz="1800" i="1" dirty="0" smtClean="0">
                <a:solidFill>
                  <a:schemeClr val="accent1">
                    <a:lumMod val="75000"/>
                  </a:schemeClr>
                </a:solidFill>
              </a:rPr>
              <a:t> marches 6,000 troops into Texas to crush the rebels</a:t>
            </a:r>
            <a:r>
              <a:rPr lang="en-US" sz="2000" i="1" dirty="0" smtClean="0">
                <a:solidFill>
                  <a:schemeClr val="accent1">
                    <a:lumMod val="75000"/>
                  </a:schemeClr>
                </a:solidFill>
              </a:rPr>
              <a:t>.</a:t>
            </a:r>
          </a:p>
          <a:p>
            <a:pPr>
              <a:buNone/>
            </a:pPr>
            <a:r>
              <a:rPr lang="en-US" sz="1800" dirty="0" smtClean="0"/>
              <a:t>March 1836- </a:t>
            </a:r>
            <a:r>
              <a:rPr lang="en-US" sz="1800" dirty="0" smtClean="0">
                <a:solidFill>
                  <a:srgbClr val="FF0000"/>
                </a:solidFill>
              </a:rPr>
              <a:t>The Texans are defeated at the </a:t>
            </a:r>
            <a:r>
              <a:rPr lang="en-US" sz="1800" u="sng" dirty="0" smtClean="0">
                <a:solidFill>
                  <a:srgbClr val="FF0000"/>
                </a:solidFill>
              </a:rPr>
              <a:t>Alamo</a:t>
            </a:r>
            <a:r>
              <a:rPr lang="en-US" sz="1800" dirty="0" smtClean="0">
                <a:solidFill>
                  <a:srgbClr val="FF0000"/>
                </a:solidFill>
              </a:rPr>
              <a:t>, with no survivors.</a:t>
            </a:r>
          </a:p>
          <a:p>
            <a:pPr>
              <a:buNone/>
            </a:pPr>
            <a:r>
              <a:rPr lang="en-US" sz="1900" dirty="0" smtClean="0"/>
              <a:t>April 1836 - </a:t>
            </a:r>
            <a:r>
              <a:rPr lang="en-US" sz="1900" dirty="0" smtClean="0">
                <a:solidFill>
                  <a:srgbClr val="00B050"/>
                </a:solidFill>
              </a:rPr>
              <a:t>Texans yell “</a:t>
            </a:r>
            <a:r>
              <a:rPr lang="en-US" sz="1900" u="sng" dirty="0" smtClean="0">
                <a:solidFill>
                  <a:srgbClr val="00B050"/>
                </a:solidFill>
              </a:rPr>
              <a:t>Remember the Alamo</a:t>
            </a:r>
            <a:r>
              <a:rPr lang="en-US" sz="1900" dirty="0" smtClean="0">
                <a:solidFill>
                  <a:srgbClr val="00B050"/>
                </a:solidFill>
              </a:rPr>
              <a:t>!” as they surprise attack and defeat the Mexican army near the San Jacinto River. Santa Anna is captured. </a:t>
            </a:r>
          </a:p>
          <a:p>
            <a:pPr>
              <a:buNone/>
            </a:pPr>
            <a:r>
              <a:rPr lang="en-US" sz="2500" dirty="0" smtClean="0"/>
              <a:t>1836-1845- Texas is a free and independent country known as the Republic of Texas.</a:t>
            </a:r>
          </a:p>
          <a:p>
            <a:pPr>
              <a:buNone/>
            </a:pPr>
            <a:endParaRPr lang="en-US" sz="2500" i="1" dirty="0" smtClean="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 </a:t>
            </a:r>
            <a:endParaRPr lang="en-US" dirty="0"/>
          </a:p>
        </p:txBody>
      </p:sp>
      <p:sp>
        <p:nvSpPr>
          <p:cNvPr id="3" name="Content Placeholder 2"/>
          <p:cNvSpPr>
            <a:spLocks noGrp="1"/>
          </p:cNvSpPr>
          <p:nvPr>
            <p:ph sz="quarter" idx="1"/>
          </p:nvPr>
        </p:nvSpPr>
        <p:spPr/>
        <p:txBody>
          <a:bodyPr>
            <a:normAutofit/>
          </a:bodyPr>
          <a:lstStyle/>
          <a:p>
            <a:pPr>
              <a:buNone/>
            </a:pPr>
            <a:r>
              <a:rPr lang="en-US" sz="2500" dirty="0" smtClean="0"/>
              <a:t>What happened to Texas in 1845? Give one argument against and one argument in favor of this decision.</a:t>
            </a:r>
          </a:p>
          <a:p>
            <a:pPr>
              <a:buNone/>
            </a:pPr>
            <a:endParaRPr lang="en-US" sz="2500" i="1" dirty="0" smtClean="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 </a:t>
            </a:r>
            <a:endParaRPr lang="en-US" dirty="0"/>
          </a:p>
        </p:txBody>
      </p:sp>
      <p:sp>
        <p:nvSpPr>
          <p:cNvPr id="3" name="Content Placeholder 2"/>
          <p:cNvSpPr>
            <a:spLocks noGrp="1"/>
          </p:cNvSpPr>
          <p:nvPr>
            <p:ph sz="quarter" idx="1"/>
          </p:nvPr>
        </p:nvSpPr>
        <p:spPr/>
        <p:txBody>
          <a:bodyPr>
            <a:normAutofit/>
          </a:bodyPr>
          <a:lstStyle/>
          <a:p>
            <a:pPr>
              <a:buNone/>
            </a:pPr>
            <a:r>
              <a:rPr lang="en-US" sz="2500" dirty="0" smtClean="0"/>
              <a:t>What happened to Texas in 1845? Give one argument against and one argument in favor of this decision.</a:t>
            </a:r>
          </a:p>
          <a:p>
            <a:pPr>
              <a:buNone/>
            </a:pPr>
            <a:endParaRPr lang="en-US" sz="2500" dirty="0" smtClean="0"/>
          </a:p>
          <a:p>
            <a:pPr>
              <a:buNone/>
            </a:pPr>
            <a:r>
              <a:rPr lang="en-US" sz="2500" dirty="0" smtClean="0">
                <a:solidFill>
                  <a:srgbClr val="0070C0"/>
                </a:solidFill>
              </a:rPr>
              <a:t>Texas became a part of the United States.</a:t>
            </a:r>
          </a:p>
          <a:p>
            <a:pPr>
              <a:buNone/>
            </a:pPr>
            <a:endParaRPr lang="en-US" sz="2500" dirty="0" smtClean="0"/>
          </a:p>
          <a:p>
            <a:pPr>
              <a:buNone/>
            </a:pPr>
            <a:endParaRPr lang="en-US" sz="2500" i="1" dirty="0" smtClean="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 </a:t>
            </a:r>
            <a:endParaRPr lang="en-US" dirty="0"/>
          </a:p>
        </p:txBody>
      </p:sp>
      <p:sp>
        <p:nvSpPr>
          <p:cNvPr id="3" name="Content Placeholder 2"/>
          <p:cNvSpPr>
            <a:spLocks noGrp="1"/>
          </p:cNvSpPr>
          <p:nvPr>
            <p:ph sz="quarter" idx="1"/>
          </p:nvPr>
        </p:nvSpPr>
        <p:spPr/>
        <p:txBody>
          <a:bodyPr>
            <a:normAutofit/>
          </a:bodyPr>
          <a:lstStyle/>
          <a:p>
            <a:pPr>
              <a:buNone/>
            </a:pPr>
            <a:r>
              <a:rPr lang="en-US" sz="2500" dirty="0" smtClean="0"/>
              <a:t>What happened to Texas in 1845? Give one argument against and one argument in favor of this decision.</a:t>
            </a:r>
          </a:p>
          <a:p>
            <a:pPr>
              <a:buNone/>
            </a:pPr>
            <a:endParaRPr lang="en-US" sz="2500" dirty="0" smtClean="0"/>
          </a:p>
          <a:p>
            <a:pPr>
              <a:buNone/>
            </a:pPr>
            <a:r>
              <a:rPr lang="en-US" sz="2500" dirty="0" smtClean="0">
                <a:solidFill>
                  <a:srgbClr val="0070C0"/>
                </a:solidFill>
              </a:rPr>
              <a:t>Texas became a part of the United States.</a:t>
            </a:r>
          </a:p>
          <a:p>
            <a:pPr>
              <a:buNone/>
            </a:pPr>
            <a:endParaRPr lang="en-US" sz="2500" dirty="0" smtClean="0"/>
          </a:p>
          <a:p>
            <a:pPr>
              <a:buNone/>
            </a:pPr>
            <a:r>
              <a:rPr lang="en-US" sz="2500" dirty="0" smtClean="0">
                <a:solidFill>
                  <a:schemeClr val="accent3">
                    <a:lumMod val="75000"/>
                  </a:schemeClr>
                </a:solidFill>
              </a:rPr>
              <a:t>Arguments against: Annexation might lead to war with Mexico. Some Northerners did not want to add another slave state to the nation.</a:t>
            </a:r>
          </a:p>
          <a:p>
            <a:pPr>
              <a:buNone/>
            </a:pPr>
            <a:endParaRPr lang="en-US" sz="2500" dirty="0" smtClean="0"/>
          </a:p>
          <a:p>
            <a:pPr>
              <a:buNone/>
            </a:pPr>
            <a:endParaRPr lang="en-US" sz="2500" i="1" dirty="0" smtClean="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 </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sz="2500" dirty="0" smtClean="0"/>
              <a:t>What happened to Texas in 1845? Give one argument against and one argument in favor of this decision.</a:t>
            </a:r>
          </a:p>
          <a:p>
            <a:pPr>
              <a:buNone/>
            </a:pPr>
            <a:endParaRPr lang="en-US" sz="2500" dirty="0" smtClean="0"/>
          </a:p>
          <a:p>
            <a:pPr>
              <a:buNone/>
            </a:pPr>
            <a:r>
              <a:rPr lang="en-US" sz="2500" dirty="0" smtClean="0">
                <a:solidFill>
                  <a:srgbClr val="0070C0"/>
                </a:solidFill>
              </a:rPr>
              <a:t>Texas became a part of the United States.</a:t>
            </a:r>
          </a:p>
          <a:p>
            <a:pPr>
              <a:buNone/>
            </a:pPr>
            <a:endParaRPr lang="en-US" sz="2500" dirty="0" smtClean="0"/>
          </a:p>
          <a:p>
            <a:pPr>
              <a:buNone/>
            </a:pPr>
            <a:r>
              <a:rPr lang="en-US" sz="2500" dirty="0" smtClean="0">
                <a:solidFill>
                  <a:schemeClr val="accent3">
                    <a:lumMod val="75000"/>
                  </a:schemeClr>
                </a:solidFill>
              </a:rPr>
              <a:t>Arguments against: Annexation might lead to war with Mexico. Some Northerners did not want to add another slave state to the nation.</a:t>
            </a:r>
          </a:p>
          <a:p>
            <a:pPr>
              <a:buNone/>
            </a:pPr>
            <a:endParaRPr lang="en-US" sz="2500" dirty="0" smtClean="0"/>
          </a:p>
          <a:p>
            <a:pPr>
              <a:buNone/>
            </a:pPr>
            <a:r>
              <a:rPr lang="en-US" sz="2500" dirty="0" smtClean="0"/>
              <a:t>Arguments in favor: Annexing Texas was our manifest destiny. Some Southerners were eager to add another slave state.</a:t>
            </a:r>
          </a:p>
          <a:p>
            <a:pPr>
              <a:buNone/>
            </a:pPr>
            <a:endParaRPr lang="en-US" sz="2500" i="1" dirty="0" smtClean="0">
              <a:solidFill>
                <a:schemeClr val="accent4">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a:t>
            </a:r>
            <a:endParaRPr lang="en-US" dirty="0"/>
          </a:p>
        </p:txBody>
      </p:sp>
      <p:sp>
        <p:nvSpPr>
          <p:cNvPr id="3" name="Content Placeholder 2"/>
          <p:cNvSpPr>
            <a:spLocks noGrp="1"/>
          </p:cNvSpPr>
          <p:nvPr>
            <p:ph sz="quarter" idx="1"/>
          </p:nvPr>
        </p:nvSpPr>
        <p:spPr/>
        <p:txBody>
          <a:bodyPr>
            <a:normAutofit/>
          </a:bodyPr>
          <a:lstStyle/>
          <a:p>
            <a:pPr>
              <a:buNone/>
            </a:pPr>
            <a:r>
              <a:rPr lang="en-US" sz="2500" dirty="0" smtClean="0"/>
              <a:t>List two complaints of American settlers in Texas in 1830.  Then list two complaints of </a:t>
            </a:r>
            <a:r>
              <a:rPr lang="en-US" sz="2500" dirty="0" err="1" smtClean="0"/>
              <a:t>Tejanos</a:t>
            </a:r>
            <a:r>
              <a:rPr lang="en-US" sz="2500" dirty="0" smtClean="0"/>
              <a:t> in 1830?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a:t>
            </a:r>
            <a:endParaRPr lang="en-US" dirty="0"/>
          </a:p>
        </p:txBody>
      </p:sp>
      <p:sp>
        <p:nvSpPr>
          <p:cNvPr id="3" name="Content Placeholder 2"/>
          <p:cNvSpPr>
            <a:spLocks noGrp="1"/>
          </p:cNvSpPr>
          <p:nvPr>
            <p:ph sz="quarter" idx="1"/>
          </p:nvPr>
        </p:nvSpPr>
        <p:spPr/>
        <p:txBody>
          <a:bodyPr>
            <a:normAutofit/>
          </a:bodyPr>
          <a:lstStyle/>
          <a:p>
            <a:pPr>
              <a:buNone/>
            </a:pPr>
            <a:r>
              <a:rPr lang="en-US" sz="2500" dirty="0" smtClean="0"/>
              <a:t>List two complaints of American settlers in Texas in 1830.  Then list two complaints of </a:t>
            </a:r>
            <a:r>
              <a:rPr lang="en-US" sz="2500" dirty="0" err="1" smtClean="0"/>
              <a:t>Tejanos</a:t>
            </a:r>
            <a:r>
              <a:rPr lang="en-US" sz="2500" dirty="0" smtClean="0"/>
              <a:t> in 1830?</a:t>
            </a:r>
          </a:p>
          <a:p>
            <a:pPr>
              <a:buNone/>
            </a:pPr>
            <a:endParaRPr lang="en-US" sz="2500" dirty="0" smtClean="0"/>
          </a:p>
          <a:p>
            <a:pPr>
              <a:buNone/>
            </a:pPr>
            <a:r>
              <a:rPr lang="en-US" sz="2500" dirty="0" smtClean="0">
                <a:solidFill>
                  <a:srgbClr val="C00000"/>
                </a:solidFill>
              </a:rPr>
              <a:t>Americans were used to governing themselves and did not want to take orders from the Mexican government. All official documents had to be in Spanish. Mexico outlawed slavery in 1829 and many Americans in Texas were slaveholders.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a:t>
            </a:r>
            <a:endParaRPr lang="en-US" dirty="0"/>
          </a:p>
        </p:txBody>
      </p:sp>
      <p:sp>
        <p:nvSpPr>
          <p:cNvPr id="3" name="Content Placeholder 2"/>
          <p:cNvSpPr>
            <a:spLocks noGrp="1"/>
          </p:cNvSpPr>
          <p:nvPr>
            <p:ph sz="quarter" idx="1"/>
          </p:nvPr>
        </p:nvSpPr>
        <p:spPr/>
        <p:txBody>
          <a:bodyPr>
            <a:normAutofit/>
          </a:bodyPr>
          <a:lstStyle/>
          <a:p>
            <a:pPr>
              <a:buNone/>
            </a:pPr>
            <a:r>
              <a:rPr lang="en-US" sz="2500" dirty="0" smtClean="0"/>
              <a:t>List two complaints of American settlers in Texas in 1830.  Then list two complaints of </a:t>
            </a:r>
            <a:r>
              <a:rPr lang="en-US" sz="2500" dirty="0" err="1" smtClean="0"/>
              <a:t>Tejanos</a:t>
            </a:r>
            <a:r>
              <a:rPr lang="en-US" sz="2500" dirty="0" smtClean="0"/>
              <a:t> in 1830?</a:t>
            </a:r>
          </a:p>
          <a:p>
            <a:pPr>
              <a:buNone/>
            </a:pPr>
            <a:endParaRPr lang="en-US" sz="2500" dirty="0" smtClean="0"/>
          </a:p>
          <a:p>
            <a:pPr>
              <a:buNone/>
            </a:pPr>
            <a:r>
              <a:rPr lang="en-US" sz="1500" dirty="0" smtClean="0">
                <a:solidFill>
                  <a:srgbClr val="C00000"/>
                </a:solidFill>
              </a:rPr>
              <a:t>Americans were used to governing themselves and did not want to take orders from the Mexican government. All official documents had to be in Spanish. Mexico outlawed slavery in 1829 and many Americans in Texas were slaveholders.</a:t>
            </a:r>
          </a:p>
          <a:p>
            <a:pPr>
              <a:buNone/>
            </a:pPr>
            <a:endParaRPr lang="en-US" sz="1500" dirty="0" smtClean="0">
              <a:solidFill>
                <a:srgbClr val="C00000"/>
              </a:solidFill>
            </a:endParaRPr>
          </a:p>
          <a:p>
            <a:pPr>
              <a:buNone/>
            </a:pPr>
            <a:r>
              <a:rPr lang="en-US" sz="2500" dirty="0" err="1" smtClean="0">
                <a:solidFill>
                  <a:schemeClr val="accent5">
                    <a:lumMod val="75000"/>
                  </a:schemeClr>
                </a:solidFill>
              </a:rPr>
              <a:t>Tejanos</a:t>
            </a:r>
            <a:r>
              <a:rPr lang="en-US" sz="2500" dirty="0" smtClean="0">
                <a:solidFill>
                  <a:schemeClr val="accent5">
                    <a:lumMod val="75000"/>
                  </a:schemeClr>
                </a:solidFill>
              </a:rPr>
              <a:t> were upset that many Americans had settled in Texas illegally. Americans showed little respect for Mexican culture. Many Americans had no intention of becoming citizens.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 –Timeline</a:t>
            </a:r>
            <a:endParaRPr lang="en-US" dirty="0"/>
          </a:p>
        </p:txBody>
      </p:sp>
      <p:sp>
        <p:nvSpPr>
          <p:cNvPr id="3" name="Content Placeholder 2"/>
          <p:cNvSpPr>
            <a:spLocks noGrp="1"/>
          </p:cNvSpPr>
          <p:nvPr>
            <p:ph sz="quarter" idx="1"/>
          </p:nvPr>
        </p:nvSpPr>
        <p:spPr/>
        <p:txBody>
          <a:bodyPr>
            <a:normAutofit/>
          </a:bodyPr>
          <a:lstStyle/>
          <a:p>
            <a:pPr>
              <a:buNone/>
            </a:pPr>
            <a:r>
              <a:rPr lang="en-US" sz="2500" dirty="0" smtClean="0"/>
              <a:t>1821- 	</a:t>
            </a:r>
            <a:r>
              <a:rPr lang="en-US" sz="2500" i="1" dirty="0" smtClean="0"/>
              <a:t>Moses Austin is granted a huge tract of land in Texas for 	an American colony.</a:t>
            </a:r>
            <a:r>
              <a:rPr lang="en-US" sz="2500" dirty="0" smtClean="0"/>
              <a:t> </a:t>
            </a:r>
          </a:p>
          <a:p>
            <a:pPr>
              <a:buNone/>
            </a:pPr>
            <a:r>
              <a:rPr lang="en-US" sz="2500" dirty="0" smtClean="0"/>
              <a:t>1829-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 –Timeline</a:t>
            </a:r>
            <a:endParaRPr lang="en-US" dirty="0"/>
          </a:p>
        </p:txBody>
      </p:sp>
      <p:sp>
        <p:nvSpPr>
          <p:cNvPr id="3" name="Content Placeholder 2"/>
          <p:cNvSpPr>
            <a:spLocks noGrp="1"/>
          </p:cNvSpPr>
          <p:nvPr>
            <p:ph sz="quarter" idx="1"/>
          </p:nvPr>
        </p:nvSpPr>
        <p:spPr/>
        <p:txBody>
          <a:bodyPr>
            <a:normAutofit/>
          </a:bodyPr>
          <a:lstStyle/>
          <a:p>
            <a:pPr>
              <a:buNone/>
            </a:pPr>
            <a:r>
              <a:rPr lang="en-US" sz="2500" dirty="0" smtClean="0"/>
              <a:t>1821- 	</a:t>
            </a:r>
            <a:r>
              <a:rPr lang="en-US" sz="2500" i="1" dirty="0" smtClean="0"/>
              <a:t>Moses Austin is ranted a huge tract of land in Texas for 	an American colony.</a:t>
            </a:r>
            <a:r>
              <a:rPr lang="en-US" sz="2500" dirty="0" smtClean="0"/>
              <a:t> </a:t>
            </a:r>
          </a:p>
          <a:p>
            <a:pPr>
              <a:buNone/>
            </a:pPr>
            <a:r>
              <a:rPr lang="en-US" sz="2500" dirty="0" smtClean="0"/>
              <a:t>1829- </a:t>
            </a:r>
            <a:r>
              <a:rPr lang="en-US" sz="2500" i="1" u="sng" dirty="0" smtClean="0">
                <a:solidFill>
                  <a:srgbClr val="00B050"/>
                </a:solidFill>
              </a:rPr>
              <a:t>Slavery</a:t>
            </a:r>
            <a:r>
              <a:rPr lang="en-US" sz="2500" i="1" dirty="0" smtClean="0">
                <a:solidFill>
                  <a:srgbClr val="00B050"/>
                </a:solidFill>
              </a:rPr>
              <a:t> is outlawed in Texas and the rest of Mexico</a:t>
            </a:r>
          </a:p>
          <a:p>
            <a:pPr>
              <a:buNone/>
            </a:pPr>
            <a:r>
              <a:rPr lang="en-US" sz="2500" dirty="0" smtClean="0"/>
              <a:t>1830-</a:t>
            </a:r>
            <a:r>
              <a:rPr lang="en-US" sz="2500" i="1" dirty="0" smtClean="0"/>
              <a:t> </a:t>
            </a:r>
          </a:p>
          <a:p>
            <a:pPr>
              <a:buNone/>
            </a:pPr>
            <a:endParaRPr lang="en-US" sz="2500" i="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 –Timeline</a:t>
            </a:r>
            <a:endParaRPr lang="en-US" dirty="0"/>
          </a:p>
        </p:txBody>
      </p:sp>
      <p:sp>
        <p:nvSpPr>
          <p:cNvPr id="3" name="Content Placeholder 2"/>
          <p:cNvSpPr>
            <a:spLocks noGrp="1"/>
          </p:cNvSpPr>
          <p:nvPr>
            <p:ph sz="quarter" idx="1"/>
          </p:nvPr>
        </p:nvSpPr>
        <p:spPr/>
        <p:txBody>
          <a:bodyPr>
            <a:normAutofit/>
          </a:bodyPr>
          <a:lstStyle/>
          <a:p>
            <a:pPr>
              <a:buNone/>
            </a:pPr>
            <a:r>
              <a:rPr lang="en-US" sz="2500" dirty="0" smtClean="0"/>
              <a:t>1821- 	</a:t>
            </a:r>
            <a:r>
              <a:rPr lang="en-US" sz="2500" i="1" dirty="0" smtClean="0"/>
              <a:t>Moses Austin is ranted a huge tract of land in Texas for 	an American colony.</a:t>
            </a:r>
            <a:r>
              <a:rPr lang="en-US" sz="2500" dirty="0" smtClean="0"/>
              <a:t> </a:t>
            </a:r>
          </a:p>
          <a:p>
            <a:pPr>
              <a:buNone/>
            </a:pPr>
            <a:r>
              <a:rPr lang="en-US" sz="2500" dirty="0" smtClean="0"/>
              <a:t>1829- </a:t>
            </a:r>
            <a:r>
              <a:rPr lang="en-US" sz="2500" i="1" u="sng" dirty="0" smtClean="0">
                <a:solidFill>
                  <a:srgbClr val="00B050"/>
                </a:solidFill>
              </a:rPr>
              <a:t>Slavery</a:t>
            </a:r>
            <a:r>
              <a:rPr lang="en-US" sz="2500" i="1" dirty="0" smtClean="0">
                <a:solidFill>
                  <a:srgbClr val="00B050"/>
                </a:solidFill>
              </a:rPr>
              <a:t> is outlawed in Texas and the rest of Mexico</a:t>
            </a:r>
          </a:p>
          <a:p>
            <a:pPr>
              <a:buNone/>
            </a:pPr>
            <a:r>
              <a:rPr lang="en-US" sz="2500" dirty="0" smtClean="0"/>
              <a:t>1830-</a:t>
            </a:r>
            <a:r>
              <a:rPr lang="en-US" sz="2500" i="1" dirty="0" smtClean="0"/>
              <a:t> </a:t>
            </a:r>
            <a:r>
              <a:rPr lang="en-US" sz="2500" i="1" dirty="0" smtClean="0">
                <a:solidFill>
                  <a:schemeClr val="accent2">
                    <a:lumMod val="75000"/>
                  </a:schemeClr>
                </a:solidFill>
              </a:rPr>
              <a:t>25,000 Americans live in Texas, compared to 4,000 	</a:t>
            </a:r>
            <a:r>
              <a:rPr lang="en-US" sz="2500" i="1" u="sng" dirty="0" err="1" smtClean="0">
                <a:solidFill>
                  <a:schemeClr val="accent2">
                    <a:lumMod val="75000"/>
                  </a:schemeClr>
                </a:solidFill>
              </a:rPr>
              <a:t>Tejanos</a:t>
            </a:r>
            <a:endParaRPr lang="en-US" sz="2500" i="1" u="sng" dirty="0" smtClean="0">
              <a:solidFill>
                <a:schemeClr val="accent2">
                  <a:lumMod val="75000"/>
                </a:schemeClr>
              </a:solidFill>
            </a:endParaRPr>
          </a:p>
          <a:p>
            <a:pPr>
              <a:buNone/>
            </a:pPr>
            <a:r>
              <a:rPr lang="en-US" sz="2500" dirty="0" smtClean="0"/>
              <a:t>1833-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 –Timeline</a:t>
            </a:r>
            <a:endParaRPr lang="en-US" dirty="0"/>
          </a:p>
        </p:txBody>
      </p:sp>
      <p:sp>
        <p:nvSpPr>
          <p:cNvPr id="3" name="Content Placeholder 2"/>
          <p:cNvSpPr>
            <a:spLocks noGrp="1"/>
          </p:cNvSpPr>
          <p:nvPr>
            <p:ph sz="quarter" idx="1"/>
          </p:nvPr>
        </p:nvSpPr>
        <p:spPr/>
        <p:txBody>
          <a:bodyPr>
            <a:normAutofit/>
          </a:bodyPr>
          <a:lstStyle/>
          <a:p>
            <a:pPr>
              <a:buNone/>
            </a:pPr>
            <a:r>
              <a:rPr lang="en-US" sz="2500" dirty="0" smtClean="0"/>
              <a:t>1821- 	</a:t>
            </a:r>
            <a:r>
              <a:rPr lang="en-US" sz="2500" i="1" dirty="0" smtClean="0"/>
              <a:t>Moses Austin is ranted a huge tract of land in Texas for 	an American colony.</a:t>
            </a:r>
            <a:r>
              <a:rPr lang="en-US" sz="2500" dirty="0" smtClean="0"/>
              <a:t> </a:t>
            </a:r>
          </a:p>
          <a:p>
            <a:pPr>
              <a:buNone/>
            </a:pPr>
            <a:r>
              <a:rPr lang="en-US" sz="2500" dirty="0" smtClean="0"/>
              <a:t>1829- </a:t>
            </a:r>
            <a:r>
              <a:rPr lang="en-US" sz="2500" i="1" u="sng" dirty="0" smtClean="0">
                <a:solidFill>
                  <a:srgbClr val="00B050"/>
                </a:solidFill>
              </a:rPr>
              <a:t>Slavery</a:t>
            </a:r>
            <a:r>
              <a:rPr lang="en-US" sz="2500" i="1" dirty="0" smtClean="0">
                <a:solidFill>
                  <a:srgbClr val="00B050"/>
                </a:solidFill>
              </a:rPr>
              <a:t> is outlawed in Texas and the rest of Mexico</a:t>
            </a:r>
          </a:p>
          <a:p>
            <a:pPr>
              <a:buNone/>
            </a:pPr>
            <a:r>
              <a:rPr lang="en-US" sz="2500" dirty="0" smtClean="0"/>
              <a:t>1830-</a:t>
            </a:r>
            <a:r>
              <a:rPr lang="en-US" sz="2500" i="1" dirty="0" smtClean="0"/>
              <a:t> </a:t>
            </a:r>
            <a:r>
              <a:rPr lang="en-US" sz="2500" i="1" dirty="0" smtClean="0">
                <a:solidFill>
                  <a:schemeClr val="accent2">
                    <a:lumMod val="75000"/>
                  </a:schemeClr>
                </a:solidFill>
              </a:rPr>
              <a:t>25,000 Americans live in Texas, compared to 4,000 	</a:t>
            </a:r>
            <a:r>
              <a:rPr lang="en-US" sz="2500" i="1" u="sng" dirty="0" err="1" smtClean="0">
                <a:solidFill>
                  <a:schemeClr val="accent2">
                    <a:lumMod val="75000"/>
                  </a:schemeClr>
                </a:solidFill>
              </a:rPr>
              <a:t>Tejanos</a:t>
            </a:r>
            <a:endParaRPr lang="en-US" sz="2500" i="1" u="sng" dirty="0" smtClean="0">
              <a:solidFill>
                <a:schemeClr val="accent2">
                  <a:lumMod val="75000"/>
                </a:schemeClr>
              </a:solidFill>
            </a:endParaRPr>
          </a:p>
          <a:p>
            <a:pPr>
              <a:buNone/>
            </a:pPr>
            <a:r>
              <a:rPr lang="en-US" sz="2500" dirty="0" smtClean="0"/>
              <a:t>1833-  </a:t>
            </a:r>
            <a:r>
              <a:rPr lang="en-US" sz="2500" i="1" u="sng" dirty="0" smtClean="0">
                <a:solidFill>
                  <a:schemeClr val="accent4">
                    <a:lumMod val="75000"/>
                  </a:schemeClr>
                </a:solidFill>
              </a:rPr>
              <a:t>Stephen F. Austin </a:t>
            </a:r>
            <a:r>
              <a:rPr lang="en-US" sz="2500" i="1" dirty="0" smtClean="0">
                <a:solidFill>
                  <a:schemeClr val="accent4">
                    <a:lumMod val="75000"/>
                  </a:schemeClr>
                </a:solidFill>
              </a:rPr>
              <a:t>travels to Mexico City to try to 	convince the government to reopen Texas to </a:t>
            </a:r>
            <a:r>
              <a:rPr lang="en-US" sz="2500" i="1" u="sng" dirty="0" smtClean="0">
                <a:solidFill>
                  <a:schemeClr val="accent4">
                    <a:lumMod val="75000"/>
                  </a:schemeClr>
                </a:solidFill>
              </a:rPr>
              <a:t>	immigration </a:t>
            </a:r>
            <a:r>
              <a:rPr lang="en-US" sz="2500" i="1" dirty="0" smtClean="0">
                <a:solidFill>
                  <a:schemeClr val="accent4">
                    <a:lumMod val="75000"/>
                  </a:schemeClr>
                </a:solidFill>
              </a:rPr>
              <a:t>	and make it a separate Mexican state. </a:t>
            </a:r>
            <a:r>
              <a:rPr lang="en-US" sz="2500" i="1" u="sng" dirty="0" smtClean="0">
                <a:solidFill>
                  <a:schemeClr val="accent4">
                    <a:lumMod val="75000"/>
                  </a:schemeClr>
                </a:solidFill>
              </a:rPr>
              <a:t>General Santa </a:t>
            </a:r>
            <a:r>
              <a:rPr lang="en-US" sz="2500" i="1" dirty="0" smtClean="0">
                <a:solidFill>
                  <a:schemeClr val="accent4">
                    <a:lumMod val="75000"/>
                  </a:schemeClr>
                </a:solidFill>
              </a:rPr>
              <a:t>	</a:t>
            </a:r>
            <a:r>
              <a:rPr lang="en-US" sz="2500" i="1" u="sng" dirty="0" smtClean="0">
                <a:solidFill>
                  <a:schemeClr val="accent4">
                    <a:lumMod val="75000"/>
                  </a:schemeClr>
                </a:solidFill>
              </a:rPr>
              <a:t>Anna</a:t>
            </a:r>
            <a:r>
              <a:rPr lang="en-US" sz="2500" i="1" dirty="0" smtClean="0">
                <a:solidFill>
                  <a:schemeClr val="accent4">
                    <a:lumMod val="75000"/>
                  </a:schemeClr>
                </a:solidFill>
              </a:rPr>
              <a:t> throws him in jail.</a:t>
            </a:r>
          </a:p>
          <a:p>
            <a:pPr>
              <a:buNone/>
            </a:pPr>
            <a:endParaRPr lang="en-US" sz="2500" i="1" dirty="0" smtClean="0">
              <a:solidFill>
                <a:schemeClr val="accent4">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 –Timeline</a:t>
            </a:r>
            <a:endParaRPr lang="en-US" dirty="0"/>
          </a:p>
        </p:txBody>
      </p:sp>
      <p:sp>
        <p:nvSpPr>
          <p:cNvPr id="3" name="Content Placeholder 2"/>
          <p:cNvSpPr>
            <a:spLocks noGrp="1"/>
          </p:cNvSpPr>
          <p:nvPr>
            <p:ph sz="quarter" idx="1"/>
          </p:nvPr>
        </p:nvSpPr>
        <p:spPr/>
        <p:txBody>
          <a:bodyPr>
            <a:normAutofit/>
          </a:bodyPr>
          <a:lstStyle/>
          <a:p>
            <a:pPr>
              <a:buNone/>
            </a:pPr>
            <a:r>
              <a:rPr lang="en-US" sz="1800" dirty="0" smtClean="0"/>
              <a:t>1821- 	</a:t>
            </a:r>
            <a:r>
              <a:rPr lang="en-US" sz="1800" i="1" dirty="0" smtClean="0"/>
              <a:t>Moses Austin is ranted a huge tract of land in Texas for an American colony.</a:t>
            </a:r>
            <a:r>
              <a:rPr lang="en-US" sz="1800" dirty="0" smtClean="0"/>
              <a:t> </a:t>
            </a:r>
          </a:p>
          <a:p>
            <a:pPr>
              <a:buNone/>
            </a:pPr>
            <a:r>
              <a:rPr lang="en-US" sz="1800" dirty="0" smtClean="0"/>
              <a:t>1829- </a:t>
            </a:r>
            <a:r>
              <a:rPr lang="en-US" sz="1800" i="1" u="sng" dirty="0" smtClean="0">
                <a:solidFill>
                  <a:srgbClr val="00B050"/>
                </a:solidFill>
              </a:rPr>
              <a:t>Slavery</a:t>
            </a:r>
            <a:r>
              <a:rPr lang="en-US" sz="1800" i="1" dirty="0" smtClean="0">
                <a:solidFill>
                  <a:srgbClr val="00B050"/>
                </a:solidFill>
              </a:rPr>
              <a:t> is outlawed in Texas and the rest of Mexico</a:t>
            </a:r>
          </a:p>
          <a:p>
            <a:pPr>
              <a:buNone/>
            </a:pPr>
            <a:r>
              <a:rPr lang="en-US" sz="1800" dirty="0" smtClean="0"/>
              <a:t>1830-</a:t>
            </a:r>
            <a:r>
              <a:rPr lang="en-US" sz="1800" i="1" dirty="0" smtClean="0"/>
              <a:t> </a:t>
            </a:r>
            <a:r>
              <a:rPr lang="en-US" sz="1800" i="1" dirty="0" smtClean="0">
                <a:solidFill>
                  <a:schemeClr val="accent2">
                    <a:lumMod val="75000"/>
                  </a:schemeClr>
                </a:solidFill>
              </a:rPr>
              <a:t>25,000 Americans live in Texas, compared to 4,000 </a:t>
            </a:r>
            <a:r>
              <a:rPr lang="en-US" sz="1800" i="1" u="sng" dirty="0" err="1" smtClean="0">
                <a:solidFill>
                  <a:schemeClr val="accent2">
                    <a:lumMod val="75000"/>
                  </a:schemeClr>
                </a:solidFill>
              </a:rPr>
              <a:t>Tejanos</a:t>
            </a:r>
            <a:endParaRPr lang="en-US" sz="1800" i="1" u="sng" dirty="0" smtClean="0">
              <a:solidFill>
                <a:schemeClr val="accent2">
                  <a:lumMod val="75000"/>
                </a:schemeClr>
              </a:solidFill>
            </a:endParaRPr>
          </a:p>
          <a:p>
            <a:pPr>
              <a:buNone/>
            </a:pPr>
            <a:r>
              <a:rPr lang="en-US" sz="1800" dirty="0" smtClean="0"/>
              <a:t>1833-  </a:t>
            </a:r>
            <a:r>
              <a:rPr lang="en-US" sz="1800" i="1" u="sng" dirty="0" smtClean="0">
                <a:solidFill>
                  <a:schemeClr val="accent4">
                    <a:lumMod val="75000"/>
                  </a:schemeClr>
                </a:solidFill>
              </a:rPr>
              <a:t>Stephen F. Austin </a:t>
            </a:r>
            <a:r>
              <a:rPr lang="en-US" sz="1800" i="1" dirty="0" smtClean="0">
                <a:solidFill>
                  <a:schemeClr val="accent4">
                    <a:lumMod val="75000"/>
                  </a:schemeClr>
                </a:solidFill>
              </a:rPr>
              <a:t>travels to Mexico City to try to convince the government to reopen Texas to </a:t>
            </a:r>
            <a:r>
              <a:rPr lang="en-US" sz="1800" i="1" u="sng" dirty="0" smtClean="0">
                <a:solidFill>
                  <a:schemeClr val="accent4">
                    <a:lumMod val="75000"/>
                  </a:schemeClr>
                </a:solidFill>
              </a:rPr>
              <a:t>immigration </a:t>
            </a:r>
            <a:r>
              <a:rPr lang="en-US" sz="1800" i="1" dirty="0" smtClean="0">
                <a:solidFill>
                  <a:schemeClr val="accent4">
                    <a:lumMod val="75000"/>
                  </a:schemeClr>
                </a:solidFill>
              </a:rPr>
              <a:t>and make it a separate Mexican state. </a:t>
            </a:r>
            <a:r>
              <a:rPr lang="en-US" sz="1800" i="1" u="sng" dirty="0" smtClean="0">
                <a:solidFill>
                  <a:schemeClr val="accent4">
                    <a:lumMod val="75000"/>
                  </a:schemeClr>
                </a:solidFill>
              </a:rPr>
              <a:t>General Santa Anna</a:t>
            </a:r>
            <a:r>
              <a:rPr lang="en-US" sz="1800" i="1" dirty="0" smtClean="0">
                <a:solidFill>
                  <a:schemeClr val="accent4">
                    <a:lumMod val="75000"/>
                  </a:schemeClr>
                </a:solidFill>
              </a:rPr>
              <a:t> throws him in jail.</a:t>
            </a:r>
          </a:p>
          <a:p>
            <a:pPr>
              <a:buNone/>
            </a:pPr>
            <a:r>
              <a:rPr lang="en-US" sz="2500" i="1" dirty="0" smtClean="0"/>
              <a:t>1835 -</a:t>
            </a:r>
          </a:p>
          <a:p>
            <a:pPr>
              <a:buNone/>
            </a:pPr>
            <a:endParaRPr lang="en-US" sz="2500" i="1" dirty="0" smtClean="0">
              <a:solidFill>
                <a:schemeClr val="accent4">
                  <a:lumMod val="75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409</TotalTime>
  <Words>398</Words>
  <Application>Microsoft Office PowerPoint</Application>
  <PresentationFormat>On-screen Show (4:3)</PresentationFormat>
  <Paragraphs>90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Median</vt:lpstr>
      <vt:lpstr>Manifest Destiny and the Growing Nation</vt:lpstr>
      <vt:lpstr>Texas</vt:lpstr>
      <vt:lpstr>Texas</vt:lpstr>
      <vt:lpstr>Texas</vt:lpstr>
      <vt:lpstr>Texas –Timeline</vt:lpstr>
      <vt:lpstr>Texas –Timeline</vt:lpstr>
      <vt:lpstr>Texas –Timeline</vt:lpstr>
      <vt:lpstr>Texas –Timeline</vt:lpstr>
      <vt:lpstr>Texas –Timeline</vt:lpstr>
      <vt:lpstr>Texas –Timeline</vt:lpstr>
      <vt:lpstr>Texas –Timeline</vt:lpstr>
      <vt:lpstr>Texas –Timeline</vt:lpstr>
      <vt:lpstr>Texas –Timeline</vt:lpstr>
      <vt:lpstr>Texas </vt:lpstr>
      <vt:lpstr>Texas </vt:lpstr>
      <vt:lpstr>Texas </vt:lpstr>
      <vt:lpstr>Texas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Manifest Destiny and the Growing Nation</dc:title>
  <dc:creator>ksansoni</dc:creator>
  <cp:lastModifiedBy>ksansoni</cp:lastModifiedBy>
  <cp:revision>37</cp:revision>
  <dcterms:created xsi:type="dcterms:W3CDTF">2014-12-15T16:47:35Z</dcterms:created>
  <dcterms:modified xsi:type="dcterms:W3CDTF">2014-12-16T19:13:18Z</dcterms:modified>
</cp:coreProperties>
</file>